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sldIdLst>
    <p:sldId id="309" r:id="rId5"/>
    <p:sldId id="259" r:id="rId6"/>
    <p:sldId id="332" r:id="rId7"/>
    <p:sldId id="335" r:id="rId8"/>
    <p:sldId id="351" r:id="rId9"/>
    <p:sldId id="353" r:id="rId10"/>
    <p:sldId id="354" r:id="rId11"/>
    <p:sldId id="355" r:id="rId12"/>
    <p:sldId id="340" r:id="rId13"/>
    <p:sldId id="352" r:id="rId14"/>
    <p:sldId id="364" r:id="rId15"/>
    <p:sldId id="358" r:id="rId16"/>
    <p:sldId id="359" r:id="rId17"/>
    <p:sldId id="360" r:id="rId18"/>
    <p:sldId id="361" r:id="rId19"/>
    <p:sldId id="362" r:id="rId20"/>
    <p:sldId id="365" r:id="rId21"/>
    <p:sldId id="367" r:id="rId22"/>
    <p:sldId id="363" r:id="rId23"/>
    <p:sldId id="366" r:id="rId24"/>
    <p:sldId id="369" r:id="rId25"/>
    <p:sldId id="370" r:id="rId26"/>
    <p:sldId id="371" r:id="rId27"/>
    <p:sldId id="34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0E67"/>
    <a:srgbClr val="00CE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4697E6-1ECD-5F4C-B4B4-AE244C1C7307}" v="409" dt="2023-11-27T13:33:33.450"/>
    <p1510:client id="{B6F48525-68D7-6E99-CB59-C365D3359EB2}" v="32" dt="2023-11-28T11:56:08.9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00"/>
  </p:normalViewPr>
  <p:slideViewPr>
    <p:cSldViewPr snapToGrid="0">
      <p:cViewPr varScale="1">
        <p:scale>
          <a:sx n="113" d="100"/>
          <a:sy n="113" d="100"/>
        </p:scale>
        <p:origin x="6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slinn Keogh" userId="S::s2054346@ed.ac.uk::0dbf1f7d-f478-44f4-85d5-559c8a78f895" providerId="AD" clId="Web-{B6F48525-68D7-6E99-CB59-C365D3359EB2}"/>
    <pc:docChg chg="modSld">
      <pc:chgData name="Aislinn Keogh" userId="S::s2054346@ed.ac.uk::0dbf1f7d-f478-44f4-85d5-559c8a78f895" providerId="AD" clId="Web-{B6F48525-68D7-6E99-CB59-C365D3359EB2}" dt="2023-11-28T11:56:08.938" v="29" actId="20577"/>
      <pc:docMkLst>
        <pc:docMk/>
      </pc:docMkLst>
      <pc:sldChg chg="modSp">
        <pc:chgData name="Aislinn Keogh" userId="S::s2054346@ed.ac.uk::0dbf1f7d-f478-44f4-85d5-559c8a78f895" providerId="AD" clId="Web-{B6F48525-68D7-6E99-CB59-C365D3359EB2}" dt="2023-11-28T11:54:42.245" v="0" actId="20577"/>
        <pc:sldMkLst>
          <pc:docMk/>
          <pc:sldMk cId="2689192886" sldId="347"/>
        </pc:sldMkLst>
        <pc:spChg chg="mod">
          <ac:chgData name="Aislinn Keogh" userId="S::s2054346@ed.ac.uk::0dbf1f7d-f478-44f4-85d5-559c8a78f895" providerId="AD" clId="Web-{B6F48525-68D7-6E99-CB59-C365D3359EB2}" dt="2023-11-28T11:54:42.245" v="0" actId="20577"/>
          <ac:spMkLst>
            <pc:docMk/>
            <pc:sldMk cId="2689192886" sldId="347"/>
            <ac:spMk id="2" creationId="{D4284D78-CD2B-8E0E-48A3-B9EBDE048137}"/>
          </ac:spMkLst>
        </pc:spChg>
      </pc:sldChg>
      <pc:sldChg chg="modSp">
        <pc:chgData name="Aislinn Keogh" userId="S::s2054346@ed.ac.uk::0dbf1f7d-f478-44f4-85d5-559c8a78f895" providerId="AD" clId="Web-{B6F48525-68D7-6E99-CB59-C365D3359EB2}" dt="2023-11-28T11:56:08.938" v="29" actId="20577"/>
        <pc:sldMkLst>
          <pc:docMk/>
          <pc:sldMk cId="4151500301" sldId="348"/>
        </pc:sldMkLst>
        <pc:spChg chg="mod">
          <ac:chgData name="Aislinn Keogh" userId="S::s2054346@ed.ac.uk::0dbf1f7d-f478-44f4-85d5-559c8a78f895" providerId="AD" clId="Web-{B6F48525-68D7-6E99-CB59-C365D3359EB2}" dt="2023-11-28T11:56:08.938" v="29" actId="20577"/>
          <ac:spMkLst>
            <pc:docMk/>
            <pc:sldMk cId="4151500301" sldId="348"/>
            <ac:spMk id="3" creationId="{381FD964-38DF-44C4-8F5A-D90B30E22091}"/>
          </ac:spMkLst>
        </pc:spChg>
      </pc:sldChg>
    </pc:docChg>
  </pc:docChgLst>
  <pc:docChgLst>
    <pc:chgData name="Sarah Schöttler" userId="fbdac029-5baf-4634-8db4-713e8da0e721" providerId="ADAL" clId="{564697E6-1ECD-5F4C-B4B4-AE244C1C7307}"/>
    <pc:docChg chg="undo custSel addSld modSld sldOrd">
      <pc:chgData name="Sarah Schöttler" userId="fbdac029-5baf-4634-8db4-713e8da0e721" providerId="ADAL" clId="{564697E6-1ECD-5F4C-B4B4-AE244C1C7307}" dt="2023-11-28T13:23:51.146" v="689" actId="114"/>
      <pc:docMkLst>
        <pc:docMk/>
      </pc:docMkLst>
      <pc:sldChg chg="modNotesTx">
        <pc:chgData name="Sarah Schöttler" userId="fbdac029-5baf-4634-8db4-713e8da0e721" providerId="ADAL" clId="{564697E6-1ECD-5F4C-B4B4-AE244C1C7307}" dt="2023-11-27T13:12:23.347" v="156" actId="20577"/>
        <pc:sldMkLst>
          <pc:docMk/>
          <pc:sldMk cId="1272119880" sldId="332"/>
        </pc:sldMkLst>
      </pc:sldChg>
      <pc:sldChg chg="modNotesTx">
        <pc:chgData name="Sarah Schöttler" userId="fbdac029-5baf-4634-8db4-713e8da0e721" providerId="ADAL" clId="{564697E6-1ECD-5F4C-B4B4-AE244C1C7307}" dt="2023-11-27T13:12:16.119" v="152" actId="20577"/>
        <pc:sldMkLst>
          <pc:docMk/>
          <pc:sldMk cId="1455984677" sldId="334"/>
        </pc:sldMkLst>
      </pc:sldChg>
      <pc:sldChg chg="modNotesTx">
        <pc:chgData name="Sarah Schöttler" userId="fbdac029-5baf-4634-8db4-713e8da0e721" providerId="ADAL" clId="{564697E6-1ECD-5F4C-B4B4-AE244C1C7307}" dt="2023-11-27T13:12:17.902" v="153" actId="20577"/>
        <pc:sldMkLst>
          <pc:docMk/>
          <pc:sldMk cId="3732943466" sldId="335"/>
        </pc:sldMkLst>
      </pc:sldChg>
      <pc:sldChg chg="modNotesTx">
        <pc:chgData name="Sarah Schöttler" userId="fbdac029-5baf-4634-8db4-713e8da0e721" providerId="ADAL" clId="{564697E6-1ECD-5F4C-B4B4-AE244C1C7307}" dt="2023-11-27T13:12:14.553" v="151" actId="20577"/>
        <pc:sldMkLst>
          <pc:docMk/>
          <pc:sldMk cId="3586159814" sldId="336"/>
        </pc:sldMkLst>
      </pc:sldChg>
      <pc:sldChg chg="modNotesTx">
        <pc:chgData name="Sarah Schöttler" userId="fbdac029-5baf-4634-8db4-713e8da0e721" providerId="ADAL" clId="{564697E6-1ECD-5F4C-B4B4-AE244C1C7307}" dt="2023-11-27T13:12:12.950" v="150" actId="20577"/>
        <pc:sldMkLst>
          <pc:docMk/>
          <pc:sldMk cId="1197199622" sldId="337"/>
        </pc:sldMkLst>
      </pc:sldChg>
      <pc:sldChg chg="modNotesTx">
        <pc:chgData name="Sarah Schöttler" userId="fbdac029-5baf-4634-8db4-713e8da0e721" providerId="ADAL" clId="{564697E6-1ECD-5F4C-B4B4-AE244C1C7307}" dt="2023-11-27T13:12:05.439" v="147" actId="20577"/>
        <pc:sldMkLst>
          <pc:docMk/>
          <pc:sldMk cId="2710965102" sldId="338"/>
        </pc:sldMkLst>
      </pc:sldChg>
      <pc:sldChg chg="addSp delSp modSp mod modNotesTx">
        <pc:chgData name="Sarah Schöttler" userId="fbdac029-5baf-4634-8db4-713e8da0e721" providerId="ADAL" clId="{564697E6-1ECD-5F4C-B4B4-AE244C1C7307}" dt="2023-11-27T13:12:10.890" v="149" actId="20577"/>
        <pc:sldMkLst>
          <pc:docMk/>
          <pc:sldMk cId="2458454030" sldId="339"/>
        </pc:sldMkLst>
        <pc:spChg chg="add del mod">
          <ac:chgData name="Sarah Schöttler" userId="fbdac029-5baf-4634-8db4-713e8da0e721" providerId="ADAL" clId="{564697E6-1ECD-5F4C-B4B4-AE244C1C7307}" dt="2023-11-26T19:10:00.413" v="121" actId="22"/>
          <ac:spMkLst>
            <pc:docMk/>
            <pc:sldMk cId="2458454030" sldId="339"/>
            <ac:spMk id="3" creationId="{8D667613-BDE6-948D-657E-7E4D520C5842}"/>
          </ac:spMkLst>
        </pc:spChg>
        <pc:spChg chg="mod">
          <ac:chgData name="Sarah Schöttler" userId="fbdac029-5baf-4634-8db4-713e8da0e721" providerId="ADAL" clId="{564697E6-1ECD-5F4C-B4B4-AE244C1C7307}" dt="2023-11-26T19:11:39.902" v="143" actId="14100"/>
          <ac:spMkLst>
            <pc:docMk/>
            <pc:sldMk cId="2458454030" sldId="339"/>
            <ac:spMk id="5" creationId="{D8F91C7B-A82D-7357-0A87-771D196A9C48}"/>
          </ac:spMkLst>
        </pc:spChg>
        <pc:spChg chg="mod">
          <ac:chgData name="Sarah Schöttler" userId="fbdac029-5baf-4634-8db4-713e8da0e721" providerId="ADAL" clId="{564697E6-1ECD-5F4C-B4B4-AE244C1C7307}" dt="2023-11-26T19:08:53.710" v="112" actId="12"/>
          <ac:spMkLst>
            <pc:docMk/>
            <pc:sldMk cId="2458454030" sldId="339"/>
            <ac:spMk id="7" creationId="{7C3AF46D-2966-B761-2A28-E0C103F4FCDB}"/>
          </ac:spMkLst>
        </pc:spChg>
        <pc:spChg chg="add mod">
          <ac:chgData name="Sarah Schöttler" userId="fbdac029-5baf-4634-8db4-713e8da0e721" providerId="ADAL" clId="{564697E6-1ECD-5F4C-B4B4-AE244C1C7307}" dt="2023-11-26T19:11:30.757" v="142" actId="14100"/>
          <ac:spMkLst>
            <pc:docMk/>
            <pc:sldMk cId="2458454030" sldId="339"/>
            <ac:spMk id="8" creationId="{2FC81403-AA90-53AA-3276-45D3EF46FA48}"/>
          </ac:spMkLst>
        </pc:spChg>
      </pc:sldChg>
      <pc:sldChg chg="modSp mod modNotesTx">
        <pc:chgData name="Sarah Schöttler" userId="fbdac029-5baf-4634-8db4-713e8da0e721" providerId="ADAL" clId="{564697E6-1ECD-5F4C-B4B4-AE244C1C7307}" dt="2023-11-27T13:21:06.658" v="173" actId="12"/>
        <pc:sldMkLst>
          <pc:docMk/>
          <pc:sldMk cId="2730122840" sldId="341"/>
        </pc:sldMkLst>
        <pc:spChg chg="mod">
          <ac:chgData name="Sarah Schöttler" userId="fbdac029-5baf-4634-8db4-713e8da0e721" providerId="ADAL" clId="{564697E6-1ECD-5F4C-B4B4-AE244C1C7307}" dt="2023-11-27T13:18:31.362" v="167" actId="1076"/>
          <ac:spMkLst>
            <pc:docMk/>
            <pc:sldMk cId="2730122840" sldId="341"/>
            <ac:spMk id="2" creationId="{D4284D78-CD2B-8E0E-48A3-B9EBDE048137}"/>
          </ac:spMkLst>
        </pc:spChg>
        <pc:spChg chg="mod">
          <ac:chgData name="Sarah Schöttler" userId="fbdac029-5baf-4634-8db4-713e8da0e721" providerId="ADAL" clId="{564697E6-1ECD-5F4C-B4B4-AE244C1C7307}" dt="2023-11-27T13:18:34.842" v="168" actId="1076"/>
          <ac:spMkLst>
            <pc:docMk/>
            <pc:sldMk cId="2730122840" sldId="341"/>
            <ac:spMk id="3" creationId="{7A543D15-2EC0-C71F-AA22-48FFECFD8108}"/>
          </ac:spMkLst>
        </pc:spChg>
      </pc:sldChg>
      <pc:sldChg chg="modSp mod ord">
        <pc:chgData name="Sarah Schöttler" userId="fbdac029-5baf-4634-8db4-713e8da0e721" providerId="ADAL" clId="{564697E6-1ECD-5F4C-B4B4-AE244C1C7307}" dt="2023-11-28T13:23:51.146" v="689" actId="114"/>
        <pc:sldMkLst>
          <pc:docMk/>
          <pc:sldMk cId="1080753041" sldId="343"/>
        </pc:sldMkLst>
        <pc:spChg chg="mod">
          <ac:chgData name="Sarah Schöttler" userId="fbdac029-5baf-4634-8db4-713e8da0e721" providerId="ADAL" clId="{564697E6-1ECD-5F4C-B4B4-AE244C1C7307}" dt="2023-11-28T13:22:52.557" v="574" actId="20577"/>
          <ac:spMkLst>
            <pc:docMk/>
            <pc:sldMk cId="1080753041" sldId="343"/>
            <ac:spMk id="2" creationId="{7DBBEFCB-8C02-C9D0-3864-36BA1C00C082}"/>
          </ac:spMkLst>
        </pc:spChg>
        <pc:spChg chg="mod">
          <ac:chgData name="Sarah Schöttler" userId="fbdac029-5baf-4634-8db4-713e8da0e721" providerId="ADAL" clId="{564697E6-1ECD-5F4C-B4B4-AE244C1C7307}" dt="2023-11-28T13:23:51.146" v="689" actId="114"/>
          <ac:spMkLst>
            <pc:docMk/>
            <pc:sldMk cId="1080753041" sldId="343"/>
            <ac:spMk id="3" creationId="{064CB00B-665E-3D06-08F3-BD715E485C30}"/>
          </ac:spMkLst>
        </pc:spChg>
      </pc:sldChg>
      <pc:sldChg chg="modNotesTx">
        <pc:chgData name="Sarah Schöttler" userId="fbdac029-5baf-4634-8db4-713e8da0e721" providerId="ADAL" clId="{564697E6-1ECD-5F4C-B4B4-AE244C1C7307}" dt="2023-11-27T13:30:33.220" v="521" actId="20577"/>
        <pc:sldMkLst>
          <pc:docMk/>
          <pc:sldMk cId="4089631364" sldId="345"/>
        </pc:sldMkLst>
      </pc:sldChg>
      <pc:sldChg chg="modNotesTx">
        <pc:chgData name="Sarah Schöttler" userId="fbdac029-5baf-4634-8db4-713e8da0e721" providerId="ADAL" clId="{564697E6-1ECD-5F4C-B4B4-AE244C1C7307}" dt="2023-11-27T13:30:38.100" v="524" actId="20577"/>
        <pc:sldMkLst>
          <pc:docMk/>
          <pc:sldMk cId="1194635397" sldId="346"/>
        </pc:sldMkLst>
      </pc:sldChg>
      <pc:sldChg chg="modNotesTx">
        <pc:chgData name="Sarah Schöttler" userId="fbdac029-5baf-4634-8db4-713e8da0e721" providerId="ADAL" clId="{564697E6-1ECD-5F4C-B4B4-AE244C1C7307}" dt="2023-11-27T13:30:43.632" v="527" actId="20577"/>
        <pc:sldMkLst>
          <pc:docMk/>
          <pc:sldMk cId="2689192886" sldId="347"/>
        </pc:sldMkLst>
      </pc:sldChg>
      <pc:sldChg chg="modSp mod">
        <pc:chgData name="Sarah Schöttler" userId="fbdac029-5baf-4634-8db4-713e8da0e721" providerId="ADAL" clId="{564697E6-1ECD-5F4C-B4B4-AE244C1C7307}" dt="2023-11-27T13:33:33.450" v="554" actId="20577"/>
        <pc:sldMkLst>
          <pc:docMk/>
          <pc:sldMk cId="4151500301" sldId="348"/>
        </pc:sldMkLst>
        <pc:spChg chg="mod">
          <ac:chgData name="Sarah Schöttler" userId="fbdac029-5baf-4634-8db4-713e8da0e721" providerId="ADAL" clId="{564697E6-1ECD-5F4C-B4B4-AE244C1C7307}" dt="2023-11-27T13:33:06.500" v="537" actId="20577"/>
          <ac:spMkLst>
            <pc:docMk/>
            <pc:sldMk cId="4151500301" sldId="348"/>
            <ac:spMk id="2" creationId="{E3405CB2-44B5-172B-4FCC-865BCD03712B}"/>
          </ac:spMkLst>
        </pc:spChg>
        <pc:spChg chg="mod">
          <ac:chgData name="Sarah Schöttler" userId="fbdac029-5baf-4634-8db4-713e8da0e721" providerId="ADAL" clId="{564697E6-1ECD-5F4C-B4B4-AE244C1C7307}" dt="2023-11-27T13:33:33.450" v="554" actId="20577"/>
          <ac:spMkLst>
            <pc:docMk/>
            <pc:sldMk cId="4151500301" sldId="348"/>
            <ac:spMk id="3" creationId="{381FD964-38DF-44C4-8F5A-D90B30E22091}"/>
          </ac:spMkLst>
        </pc:spChg>
      </pc:sldChg>
      <pc:sldChg chg="modSp new mod">
        <pc:chgData name="Sarah Schöttler" userId="fbdac029-5baf-4634-8db4-713e8da0e721" providerId="ADAL" clId="{564697E6-1ECD-5F4C-B4B4-AE244C1C7307}" dt="2023-11-27T13:30:01.658" v="517" actId="20577"/>
        <pc:sldMkLst>
          <pc:docMk/>
          <pc:sldMk cId="3012476922" sldId="349"/>
        </pc:sldMkLst>
        <pc:spChg chg="mod">
          <ac:chgData name="Sarah Schöttler" userId="fbdac029-5baf-4634-8db4-713e8da0e721" providerId="ADAL" clId="{564697E6-1ECD-5F4C-B4B4-AE244C1C7307}" dt="2023-11-27T13:28:20.421" v="195" actId="20577"/>
          <ac:spMkLst>
            <pc:docMk/>
            <pc:sldMk cId="3012476922" sldId="349"/>
            <ac:spMk id="2" creationId="{F1B75A38-4708-F1A0-894C-1211E5ECB2BE}"/>
          </ac:spMkLst>
        </pc:spChg>
        <pc:spChg chg="mod">
          <ac:chgData name="Sarah Schöttler" userId="fbdac029-5baf-4634-8db4-713e8da0e721" providerId="ADAL" clId="{564697E6-1ECD-5F4C-B4B4-AE244C1C7307}" dt="2023-11-27T13:30:01.658" v="517" actId="20577"/>
          <ac:spMkLst>
            <pc:docMk/>
            <pc:sldMk cId="3012476922" sldId="349"/>
            <ac:spMk id="3" creationId="{643B9D8F-D299-37E1-CCEB-9F459E946FAB}"/>
          </ac:spMkLst>
        </pc:spChg>
      </pc:sldChg>
      <pc:sldChg chg="add">
        <pc:chgData name="Sarah Schöttler" userId="fbdac029-5baf-4634-8db4-713e8da0e721" providerId="ADAL" clId="{564697E6-1ECD-5F4C-B4B4-AE244C1C7307}" dt="2023-11-28T13:22:41.689" v="555" actId="2890"/>
        <pc:sldMkLst>
          <pc:docMk/>
          <pc:sldMk cId="3791230113" sldId="350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83EF70-B160-C544-A096-4290244F455F}" type="datetimeFigureOut">
              <a:rPr lang="en-US" smtClean="0"/>
              <a:t>2/14/24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C86E30-FAB4-5B4A-8975-63EB729CF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9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A/S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709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86E30-FAB4-5B4A-8975-63EB729CF3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364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86E30-FAB4-5B4A-8975-63EB729CF3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642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621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6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50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30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322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39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29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93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810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714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0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47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www.cdcs.ed.ac.uk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81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D44A4-BF46-4784-BC3D-5888E1A8829D}" type="datetimeFigureOut">
              <a:rPr lang="en-GB" smtClean="0"/>
              <a:t>14/02/2024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E370CB-DD4D-B75F-E25F-9BC752DDDC47}"/>
              </a:ext>
            </a:extLst>
          </p:cNvPr>
          <p:cNvSpPr/>
          <p:nvPr userDrawn="1"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C80E56-0161-7D12-8691-E6B206025E2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D3A9C47-BA3B-7A67-7E86-4179C8D70200}"/>
              </a:ext>
            </a:extLst>
          </p:cNvPr>
          <p:cNvSpPr/>
          <p:nvPr userDrawn="1"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u="none">
                <a:solidFill>
                  <a:srgbClr val="00CEC1"/>
                </a:solidFill>
                <a:latin typeface="Source Sans Pro" panose="020B050303040302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www.cdcs.ed.ac.uk</a:t>
            </a:r>
            <a:endParaRPr lang="en-GB" u="none">
              <a:solidFill>
                <a:srgbClr val="00CEC1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72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datawrapper.de/select/map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flourish.studio/templates#template-projection-map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about/mymaps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hyperlink" Target="https://www.arcgis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tableau.com/solutions/map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fletjs.com/examples/choropleth/" TargetMode="External"/><Relationship Id="rId2" Type="http://schemas.openxmlformats.org/officeDocument/2006/relationships/hyperlink" Target="https://leafletj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fletjs.com/examples/quick-start/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maplibre.org/maplibre-gl-js/doc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aplibre.org/maplibre-gl-js/docs/examples/" TargetMode="Externa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apbox.com/mapbox-gl-js/guides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hyperlink" Target="https://docs.mapbox.com/mapbox-gl-js/example/animate-camera-around-point/" TargetMode="External"/><Relationship Id="rId4" Type="http://schemas.openxmlformats.org/officeDocument/2006/relationships/hyperlink" Target="https://docs.mapbox.com/mapbox-gl-js/example/geojson-layer-in-stack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ck.gl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ck.gl/examples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3js.org/d3-geo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eacerep.github.io/pax-map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CS-training/interactive-web-maps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CS-training/interactive-web-map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sarahschoettler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CS-training/interactive-web-map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090B8E-A244-94EF-5226-C76602243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852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07FD13-7ED8-BF52-7783-72E944841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Part II: </a:t>
            </a:r>
            <a:br>
              <a:rPr lang="en-US" dirty="0"/>
            </a:br>
            <a:r>
              <a:rPr lang="en-US" dirty="0"/>
              <a:t>Tools &amp; Examples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57ACE-9633-BACE-2FC6-D231238992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48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1002D-5AD9-17F4-8236-89A9A5F18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No-code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04098-005C-A12F-FDBD-34B31C878B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63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590E4-B2C0-869D-0203-90E7CB776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Datawrapper</a:t>
            </a:r>
            <a:r>
              <a:rPr lang="en-US" dirty="0"/>
              <a:t> (free)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E32E02-E0B3-A0A9-1693-2723B6F1FF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638" y="1690688"/>
            <a:ext cx="12018723" cy="5060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2C4466-AE47-DC6C-AF80-E4C0AA41F95B}"/>
              </a:ext>
            </a:extLst>
          </p:cNvPr>
          <p:cNvSpPr txBox="1"/>
          <p:nvPr/>
        </p:nvSpPr>
        <p:spPr>
          <a:xfrm>
            <a:off x="3762579" y="1321356"/>
            <a:ext cx="4666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https://app.datawrapper.de/select/map</a:t>
            </a:r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75589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F7B20-C387-4FCB-87D8-5B949919F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Flourish (free)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939F99-3318-839A-86BC-30DE2BD88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26" y="2452393"/>
            <a:ext cx="11971947" cy="42740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24158A-A321-B75A-A1B5-9815FB827494}"/>
              </a:ext>
            </a:extLst>
          </p:cNvPr>
          <p:cNvSpPr txBox="1"/>
          <p:nvPr/>
        </p:nvSpPr>
        <p:spPr>
          <a:xfrm>
            <a:off x="2498271" y="1321356"/>
            <a:ext cx="7195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https://app.flourish.studio/templates#template-projection-map</a:t>
            </a:r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60991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7A9F7-8C4D-BF17-4C7C-043997E2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My Maps (free)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1247E5-D687-C697-B399-929F6B700A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6858" y="1825625"/>
            <a:ext cx="9778283" cy="40306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54FA42-1A2E-5C88-D9E6-1698D119A95F}"/>
              </a:ext>
            </a:extLst>
          </p:cNvPr>
          <p:cNvSpPr txBox="1"/>
          <p:nvPr/>
        </p:nvSpPr>
        <p:spPr>
          <a:xfrm>
            <a:off x="2498271" y="1321356"/>
            <a:ext cx="7195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https://www.google.com/maps/about/mymaps/</a:t>
            </a:r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4570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22F0C-5F3C-115E-6944-5D1371B73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 Online (paid)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DE92EB-A456-DF69-B7B3-6A3E098EC2D2}"/>
              </a:ext>
            </a:extLst>
          </p:cNvPr>
          <p:cNvSpPr txBox="1"/>
          <p:nvPr/>
        </p:nvSpPr>
        <p:spPr>
          <a:xfrm>
            <a:off x="2498271" y="1321356"/>
            <a:ext cx="7195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2"/>
              </a:rPr>
              <a:t>https://www.arcgis.com/</a:t>
            </a:r>
            <a:endParaRPr lang="en-US" sz="1800" dirty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2050" name="Picture 2" descr="A demonstration of an ArcGIS dot map titled “Global Average Temperatures in July” cycling through various temperature data points between Japan and the United States">
            <a:extLst>
              <a:ext uri="{FF2B5EF4-FFF2-40B4-BE49-F238E27FC236}">
                <a16:creationId xmlns:a16="http://schemas.microsoft.com/office/drawing/2014/main" id="{42C4F005-6E33-ACE2-BF05-2C33ADEA5AC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0714" y="1825625"/>
            <a:ext cx="7170571" cy="403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642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D7D1F-7BA0-DBE8-3D61-3A3AAA7E8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Tableau (paid)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93686B-92D9-71CE-38A2-0598B5604500}"/>
              </a:ext>
            </a:extLst>
          </p:cNvPr>
          <p:cNvSpPr txBox="1"/>
          <p:nvPr/>
        </p:nvSpPr>
        <p:spPr>
          <a:xfrm>
            <a:off x="2498271" y="1321356"/>
            <a:ext cx="7195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2"/>
              </a:rPr>
              <a:t>https://www.tableau.com/solutions/maps</a:t>
            </a:r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190895-E64E-4430-1CC2-60479209C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85" y="1873827"/>
            <a:ext cx="9132343" cy="4802546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83A13B-D8D3-62E0-B929-129FA7DB56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409229" y="1778695"/>
            <a:ext cx="4783639" cy="261391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0025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1002D-5AD9-17F4-8236-89A9A5F18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JavaScript libraries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04098-005C-A12F-FDBD-34B31C878B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2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3F784-338A-DF59-AE9E-B4F9DAB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 (free/open-source)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1B3694-B904-8925-E2D6-E146EF2E8627}"/>
              </a:ext>
            </a:extLst>
          </p:cNvPr>
          <p:cNvSpPr txBox="1"/>
          <p:nvPr/>
        </p:nvSpPr>
        <p:spPr>
          <a:xfrm>
            <a:off x="2498271" y="1321356"/>
            <a:ext cx="7195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2"/>
              </a:rPr>
              <a:t>https://leafletjs.com/</a:t>
            </a:r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BCB339-3A67-5F1D-E806-FEA50DBF620A}"/>
              </a:ext>
            </a:extLst>
          </p:cNvPr>
          <p:cNvSpPr txBox="1"/>
          <p:nvPr/>
        </p:nvSpPr>
        <p:spPr>
          <a:xfrm>
            <a:off x="8076156" y="2123658"/>
            <a:ext cx="60939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https://leafletjs.com/examples/choropleth/</a:t>
            </a:r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4059F4-86A9-245E-3421-0A2E4B578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077" y="1690688"/>
            <a:ext cx="5531757" cy="3684775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949567-531D-B684-3E74-507FDD1D35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454469" y="2462212"/>
            <a:ext cx="6452278" cy="40306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1FBDAC9-CC28-F778-DAF5-529F0DEA45A3}"/>
              </a:ext>
            </a:extLst>
          </p:cNvPr>
          <p:cNvSpPr txBox="1"/>
          <p:nvPr/>
        </p:nvSpPr>
        <p:spPr>
          <a:xfrm>
            <a:off x="281077" y="5375463"/>
            <a:ext cx="70866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  <a:hlinkClick r:id="rId6"/>
              </a:rPr>
              <a:t>https://leafletjs.com/examples/quick-start/</a:t>
            </a:r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393673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3F784-338A-DF59-AE9E-B4F9DAB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MapLibre</a:t>
            </a:r>
            <a:r>
              <a:rPr lang="en-US" dirty="0"/>
              <a:t> (free/open-source)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1B3694-B904-8925-E2D6-E146EF2E8627}"/>
              </a:ext>
            </a:extLst>
          </p:cNvPr>
          <p:cNvSpPr txBox="1"/>
          <p:nvPr/>
        </p:nvSpPr>
        <p:spPr>
          <a:xfrm>
            <a:off x="2498271" y="1321356"/>
            <a:ext cx="7195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2"/>
              </a:rPr>
              <a:t>https://maplibre.org/maplibre-gl-js/docs/</a:t>
            </a:r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  <p:pic>
        <p:nvPicPr>
          <p:cNvPr id="4100" name="Picture 4" descr="Animate the position of a marker by updating its location on each frame.">
            <a:extLst>
              <a:ext uri="{FF2B5EF4-FFF2-40B4-BE49-F238E27FC236}">
                <a16:creationId xmlns:a16="http://schemas.microsoft.com/office/drawing/2014/main" id="{72F2986D-8A03-7C72-C806-83A690AA0EF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67" y="3207692"/>
            <a:ext cx="7195459" cy="2998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Use extrusions to display buildings' height in 3D.">
            <a:extLst>
              <a:ext uri="{FF2B5EF4-FFF2-40B4-BE49-F238E27FC236}">
                <a16:creationId xmlns:a16="http://schemas.microsoft.com/office/drawing/2014/main" id="{EAD5C8ED-7672-BC42-CEC4-F530E2481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44" y="1850677"/>
            <a:ext cx="6997685" cy="291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7B5219-0436-4E29-C883-273F2125ABF4}"/>
              </a:ext>
            </a:extLst>
          </p:cNvPr>
          <p:cNvSpPr txBox="1"/>
          <p:nvPr/>
        </p:nvSpPr>
        <p:spPr>
          <a:xfrm>
            <a:off x="838200" y="5244256"/>
            <a:ext cx="36151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  <a:hlinkClick r:id="rId5"/>
              </a:rPr>
              <a:t>https://maplibre.org/maplibre-gl-js/docs/examples/</a:t>
            </a:r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9909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A close up of a building&#10;&#10;Description generated with high confidence">
            <a:extLst>
              <a:ext uri="{FF2B5EF4-FFF2-40B4-BE49-F238E27FC236}">
                <a16:creationId xmlns:a16="http://schemas.microsoft.com/office/drawing/2014/main" id="{E9DC5B20-9A42-446A-B79A-16449AC65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8" r="-2" b="1934"/>
          <a:stretch/>
        </p:blipFill>
        <p:spPr>
          <a:xfrm>
            <a:off x="1042174" y="-2388927"/>
            <a:ext cx="11792594" cy="11341599"/>
          </a:xfrm>
          <a:custGeom>
            <a:avLst/>
            <a:gdLst>
              <a:gd name="connsiteX0" fmla="*/ 2343548 w 7128913"/>
              <a:gd name="connsiteY0" fmla="*/ 0 h 6853457"/>
              <a:gd name="connsiteX1" fmla="*/ 5168877 w 7128913"/>
              <a:gd name="connsiteY1" fmla="*/ 0 h 6853457"/>
              <a:gd name="connsiteX2" fmla="*/ 5218299 w 7128913"/>
              <a:gd name="connsiteY2" fmla="*/ 19487 h 6853457"/>
              <a:gd name="connsiteX3" fmla="*/ 7014769 w 7128913"/>
              <a:gd name="connsiteY3" fmla="*/ 1610837 h 6853457"/>
              <a:gd name="connsiteX4" fmla="*/ 7128913 w 7128913"/>
              <a:gd name="connsiteY4" fmla="*/ 1827198 h 6853457"/>
              <a:gd name="connsiteX5" fmla="*/ 7128913 w 7128913"/>
              <a:gd name="connsiteY5" fmla="*/ 5131581 h 6853457"/>
              <a:gd name="connsiteX6" fmla="*/ 7091067 w 7128913"/>
              <a:gd name="connsiteY6" fmla="*/ 5210750 h 6853457"/>
              <a:gd name="connsiteX7" fmla="*/ 5546646 w 7128913"/>
              <a:gd name="connsiteY7" fmla="*/ 6783375 h 6853457"/>
              <a:gd name="connsiteX8" fmla="*/ 5409811 w 7128913"/>
              <a:gd name="connsiteY8" fmla="*/ 6853457 h 6853457"/>
              <a:gd name="connsiteX9" fmla="*/ 2102613 w 7128913"/>
              <a:gd name="connsiteY9" fmla="*/ 6853457 h 6853457"/>
              <a:gd name="connsiteX10" fmla="*/ 1965779 w 7128913"/>
              <a:gd name="connsiteY10" fmla="*/ 6783375 h 6853457"/>
              <a:gd name="connsiteX11" fmla="*/ 0 w 7128913"/>
              <a:gd name="connsiteY11" fmla="*/ 3480517 h 6853457"/>
              <a:gd name="connsiteX12" fmla="*/ 2294125 w 7128913"/>
              <a:gd name="connsiteY12" fmla="*/ 19487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pic>
        <p:nvPicPr>
          <p:cNvPr id="4" name="Picture 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6F5F835F-F181-4DBC-9753-7BCED590B2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838" y="331489"/>
            <a:ext cx="3831944" cy="7541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E9E182-8981-4CF2-8E38-F9DC7117DABF}"/>
              </a:ext>
            </a:extLst>
          </p:cNvPr>
          <p:cNvSpPr txBox="1"/>
          <p:nvPr/>
        </p:nvSpPr>
        <p:spPr>
          <a:xfrm>
            <a:off x="5495579" y="4908013"/>
            <a:ext cx="6020715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GB" sz="2800" b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@</a:t>
            </a:r>
            <a:r>
              <a:rPr lang="en-GB" sz="2800" b="1" err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EdCDCS</a:t>
            </a:r>
            <a:endParaRPr lang="en-GB" sz="2800" b="1">
              <a:solidFill>
                <a:schemeClr val="accent1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/>
            </a:endParaRPr>
          </a:p>
          <a:p>
            <a:pPr algn="r"/>
            <a:r>
              <a:rPr lang="en-GB" sz="2800" b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For all events, news, and support:</a:t>
            </a:r>
            <a:r>
              <a:rPr lang="en-GB" sz="4000" b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 </a:t>
            </a:r>
            <a:r>
              <a:rPr lang="en-GB" sz="3600" b="1" err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cdcs.ed.ac.uk</a:t>
            </a:r>
            <a:endParaRPr lang="en-GB" sz="3600" b="1">
              <a:solidFill>
                <a:schemeClr val="accent1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061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3F784-338A-DF59-AE9E-B4F9DAB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MapBox</a:t>
            </a:r>
            <a:r>
              <a:rPr lang="en-US" dirty="0"/>
              <a:t> (free/paid)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2600B0-A5B1-C3D1-CE30-FF9CBDF9AA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259" y="1690689"/>
            <a:ext cx="7861828" cy="31431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1B3694-B904-8925-E2D6-E146EF2E8627}"/>
              </a:ext>
            </a:extLst>
          </p:cNvPr>
          <p:cNvSpPr txBox="1"/>
          <p:nvPr/>
        </p:nvSpPr>
        <p:spPr>
          <a:xfrm>
            <a:off x="2498271" y="1321356"/>
            <a:ext cx="7195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https://docs.mapbox.com/mapbox-gl-js/guides/</a:t>
            </a:r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841B1B-D43D-32A6-090F-79CB428C98AF}"/>
              </a:ext>
            </a:extLst>
          </p:cNvPr>
          <p:cNvSpPr txBox="1"/>
          <p:nvPr/>
        </p:nvSpPr>
        <p:spPr>
          <a:xfrm>
            <a:off x="162116" y="4829431"/>
            <a:ext cx="39950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https://docs.mapbox.com/mapbox-gl-js/example/geojson-layer-in-stack/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00139F-4760-D233-954F-0E31ABDA52F7}"/>
              </a:ext>
            </a:extLst>
          </p:cNvPr>
          <p:cNvSpPr txBox="1"/>
          <p:nvPr/>
        </p:nvSpPr>
        <p:spPr>
          <a:xfrm>
            <a:off x="8088087" y="2129474"/>
            <a:ext cx="38776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  <a:hlinkClick r:id="rId5"/>
              </a:rPr>
              <a:t>https://docs.mapbox.com/mapbox-gl-js/example/animate-camera-around-point/</a:t>
            </a:r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C7DB5D-8306-7756-3F80-BDFFA8BCD8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9620" y="2714250"/>
            <a:ext cx="7772400" cy="310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186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3F784-338A-DF59-AE9E-B4F9DAB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DeckGL</a:t>
            </a:r>
            <a:r>
              <a:rPr lang="en-US" dirty="0"/>
              <a:t> (free/open-source)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C6C6ED-2718-6FB0-AEC4-317BE5316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1940" y="1825625"/>
            <a:ext cx="6688120" cy="40306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1B3694-B904-8925-E2D6-E146EF2E8627}"/>
              </a:ext>
            </a:extLst>
          </p:cNvPr>
          <p:cNvSpPr txBox="1"/>
          <p:nvPr/>
        </p:nvSpPr>
        <p:spPr>
          <a:xfrm>
            <a:off x="2498271" y="1321356"/>
            <a:ext cx="7195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https://deck.gl/</a:t>
            </a:r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EA2DF2-8FC3-A6D8-0C6E-C35AF805F9EB}"/>
              </a:ext>
            </a:extLst>
          </p:cNvPr>
          <p:cNvSpPr txBox="1"/>
          <p:nvPr/>
        </p:nvSpPr>
        <p:spPr>
          <a:xfrm>
            <a:off x="336413" y="5486956"/>
            <a:ext cx="60939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https://deck.gl/examples</a:t>
            </a:r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8200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3F784-338A-DF59-AE9E-B4F9DAB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D3 with d3-geo (free/open-source)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A897A3-0D06-68F0-D2F4-DF4182BCCE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8138" y="1825625"/>
            <a:ext cx="7655724" cy="40306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1B3694-B904-8925-E2D6-E146EF2E8627}"/>
              </a:ext>
            </a:extLst>
          </p:cNvPr>
          <p:cNvSpPr txBox="1"/>
          <p:nvPr/>
        </p:nvSpPr>
        <p:spPr>
          <a:xfrm>
            <a:off x="2498271" y="1321356"/>
            <a:ext cx="7195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https://d3js.org/d3-geo</a:t>
            </a:r>
            <a:r>
              <a:rPr lang="en-US" sz="18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1D52B5-F8EA-A889-D3B3-184EE1BD1388}"/>
              </a:ext>
            </a:extLst>
          </p:cNvPr>
          <p:cNvSpPr txBox="1"/>
          <p:nvPr/>
        </p:nvSpPr>
        <p:spPr>
          <a:xfrm>
            <a:off x="9923862" y="5271513"/>
            <a:ext cx="22681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https://peacerep.github.io/pax-map/</a:t>
            </a:r>
            <a:r>
              <a:rPr lang="en-US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517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E92BB-804A-93CF-2642-68631A374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out some tools!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96FA-3841-B494-FC78-91D5AB862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 links to all tools (and these slides) here:</a:t>
            </a:r>
            <a:br>
              <a:rPr lang="en-US" dirty="0"/>
            </a:br>
            <a:r>
              <a:rPr lang="en-US" dirty="0">
                <a:latin typeface="Source Sans Pro"/>
                <a:ea typeface="Source Sans Pro"/>
                <a:hlinkClick r:id="rId2"/>
              </a:rPr>
              <a:t>https://github.com/DCS-training/interactive-web-maps</a:t>
            </a:r>
            <a:r>
              <a:rPr lang="en-US" dirty="0">
                <a:latin typeface="Source Sans Pro"/>
                <a:ea typeface="Source Sans Pro"/>
              </a:rPr>
              <a:t> </a:t>
            </a:r>
            <a:endParaRPr lang="en-US" dirty="0"/>
          </a:p>
          <a:p>
            <a:endParaRPr lang="en-US" dirty="0"/>
          </a:p>
          <a:p>
            <a:r>
              <a:rPr lang="en-US" dirty="0"/>
              <a:t>Try to find other people interested in the same tools and work together</a:t>
            </a:r>
          </a:p>
          <a:p>
            <a:r>
              <a:rPr lang="en-US" dirty="0"/>
              <a:t>Ask me if you have any questions, want advice, or need help!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246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05CB2-44B5-172B-4FCC-865BCD03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FD964-38DF-44C4-8F5A-D90B30E22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Source Sans Pro"/>
                <a:ea typeface="Source Sans Pro"/>
              </a:rPr>
              <a:t>Feedback form: </a:t>
            </a:r>
            <a:r>
              <a:rPr lang="en-US" i="1" dirty="0">
                <a:latin typeface="Source Sans Pro"/>
                <a:ea typeface="Source Sans Pro"/>
              </a:rPr>
              <a:t>see follow-up email</a:t>
            </a:r>
          </a:p>
          <a:p>
            <a:r>
              <a:rPr lang="en-US" dirty="0">
                <a:latin typeface="Source Sans Pro"/>
                <a:ea typeface="Source Sans Pro"/>
              </a:rPr>
              <a:t>Link to these slides and a list of all tools we covered: </a:t>
            </a:r>
            <a:r>
              <a:rPr lang="en-US" dirty="0">
                <a:latin typeface="Source Sans Pro"/>
                <a:ea typeface="Source Sans Pro"/>
                <a:hlinkClick r:id="rId3"/>
              </a:rPr>
              <a:t>https://github.com/DCS-training/interactive-web-maps</a:t>
            </a:r>
            <a:r>
              <a:rPr lang="en-US" dirty="0">
                <a:latin typeface="Source Sans Pro"/>
                <a:ea typeface="Source Sans Pro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51500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504859" y="546883"/>
            <a:ext cx="299938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4000" i="1">
              <a:solidFill>
                <a:srgbClr val="002060"/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2" name="Picture 1" descr="A person smiling at camera&#10;&#10;Description automatically generated">
            <a:extLst>
              <a:ext uri="{FF2B5EF4-FFF2-40B4-BE49-F238E27FC236}">
                <a16:creationId xmlns:a16="http://schemas.microsoft.com/office/drawing/2014/main" id="{2B834028-C3AD-B014-CE9A-779FDDE542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73" r="23184"/>
          <a:stretch/>
        </p:blipFill>
        <p:spPr>
          <a:xfrm>
            <a:off x="419698" y="1818640"/>
            <a:ext cx="2957189" cy="29362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928F44-9683-5783-FE8A-08D8461BDEB2}"/>
              </a:ext>
            </a:extLst>
          </p:cNvPr>
          <p:cNvSpPr txBox="1"/>
          <p:nvPr/>
        </p:nvSpPr>
        <p:spPr>
          <a:xfrm>
            <a:off x="3376887" y="2523786"/>
            <a:ext cx="3684216" cy="16466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Sarah </a:t>
            </a:r>
            <a:r>
              <a:rPr lang="en-GB" sz="3200" b="1" dirty="0" err="1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Schöttler</a:t>
            </a:r>
            <a:endParaRPr lang="en-GB" sz="3200" b="1" dirty="0">
              <a:solidFill>
                <a:srgbClr val="002060"/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20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PhD student in data visualization &amp; visualization developer</a:t>
            </a:r>
          </a:p>
          <a:p>
            <a:endParaRPr lang="en-GB" sz="700" dirty="0">
              <a:solidFill>
                <a:srgbClr val="002060"/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20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  <a:hlinkClick r:id="rId4"/>
              </a:rPr>
              <a:t>https://sarahschoettler.com/</a:t>
            </a:r>
            <a:r>
              <a:rPr lang="en-GB" sz="20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49882FC-594F-FD5A-52E6-0B32A5D1D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6677" y="1289616"/>
            <a:ext cx="2193107" cy="219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AF10459C-BC46-8E53-CDCA-85E8B9806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6677" y="3516920"/>
            <a:ext cx="2193107" cy="219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48B4A4EF-E56C-F303-2987-32D3600AB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9194" y="3517915"/>
            <a:ext cx="2193107" cy="219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80C2FA44-0CFC-2F48-92B3-195F99891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9194" y="1289616"/>
            <a:ext cx="2190569" cy="219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2119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BEFCB-8C02-C9D0-3864-36BA1C00C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sz="4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Schedule for Today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CB00B-665E-3D06-08F3-BD715E48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10:00	</a:t>
            </a:r>
            <a:r>
              <a:rPr lang="en-US" dirty="0"/>
              <a:t>	Welcome &amp; Introduction</a:t>
            </a:r>
          </a:p>
          <a:p>
            <a:pPr marL="0" indent="0">
              <a:buNone/>
            </a:pPr>
            <a:r>
              <a:rPr lang="en-US" b="1" dirty="0"/>
              <a:t>10:10	</a:t>
            </a:r>
            <a:r>
              <a:rPr lang="en-US" dirty="0"/>
              <a:t>	Presentation: Understanding your project requirements </a:t>
            </a:r>
            <a:br>
              <a:rPr lang="en-US" dirty="0"/>
            </a:br>
            <a:r>
              <a:rPr lang="en-US" dirty="0"/>
              <a:t>		and constraints</a:t>
            </a:r>
          </a:p>
          <a:p>
            <a:pPr marL="0" indent="0">
              <a:buNone/>
            </a:pPr>
            <a:r>
              <a:rPr lang="en-US" b="1" dirty="0"/>
              <a:t>10:20	</a:t>
            </a:r>
            <a:r>
              <a:rPr lang="en-US" dirty="0"/>
              <a:t>	Discussion: What are you looking to achieve?</a:t>
            </a:r>
          </a:p>
          <a:p>
            <a:pPr marL="0" indent="0">
              <a:buNone/>
            </a:pPr>
            <a:r>
              <a:rPr lang="en-US" b="1" dirty="0"/>
              <a:t>10:50	</a:t>
            </a:r>
            <a:r>
              <a:rPr lang="en-US" dirty="0"/>
              <a:t>	</a:t>
            </a:r>
            <a:r>
              <a:rPr lang="en-US" i="1" dirty="0"/>
              <a:t>Break</a:t>
            </a:r>
          </a:p>
          <a:p>
            <a:pPr marL="0" indent="0">
              <a:buNone/>
            </a:pPr>
            <a:r>
              <a:rPr lang="en-US" b="1" dirty="0"/>
              <a:t>11:00	</a:t>
            </a:r>
            <a:r>
              <a:rPr lang="en-US" dirty="0"/>
              <a:t>	Presentation: Tools and Example Maps</a:t>
            </a:r>
          </a:p>
          <a:p>
            <a:pPr marL="0" indent="0">
              <a:buNone/>
            </a:pPr>
            <a:r>
              <a:rPr lang="en-US" b="1" dirty="0"/>
              <a:t>11:15	</a:t>
            </a:r>
            <a:r>
              <a:rPr lang="en-US" dirty="0"/>
              <a:t>	Time to try out mapping tools, supported by the trainer</a:t>
            </a:r>
          </a:p>
          <a:p>
            <a:pPr marL="0" indent="0">
              <a:buNone/>
            </a:pPr>
            <a:r>
              <a:rPr lang="en-US" b="1" dirty="0"/>
              <a:t>12:00	</a:t>
            </a:r>
            <a:r>
              <a:rPr lang="en-US" dirty="0"/>
              <a:t>	Closing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30E8C5-3426-3BA8-8FFF-9C4A233CE6DF}"/>
              </a:ext>
            </a:extLst>
          </p:cNvPr>
          <p:cNvSpPr txBox="1"/>
          <p:nvPr/>
        </p:nvSpPr>
        <p:spPr>
          <a:xfrm>
            <a:off x="7773267" y="557827"/>
            <a:ext cx="441873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Find these slides online:</a:t>
            </a:r>
          </a:p>
          <a:p>
            <a:pPr algn="r"/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github.com/DCS-training/</a:t>
            </a:r>
            <a:b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</a:b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interactive-web-maps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32943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07FD13-7ED8-BF52-7783-72E944841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Part I: </a:t>
            </a:r>
            <a:br>
              <a:rPr lang="en-US" dirty="0"/>
            </a:br>
            <a:r>
              <a:rPr lang="en-US" dirty="0"/>
              <a:t>Understanding your requirements and constraints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57ACE-9633-BACE-2FC6-D231238992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859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3D2932-C6E6-F721-2E8D-2DDA9A00F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682FAC-29E6-5935-412A-BA5583D752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What does your data look like? </a:t>
            </a:r>
          </a:p>
          <a:p>
            <a:pPr lvl="1"/>
            <a:r>
              <a:rPr lang="en-US" dirty="0"/>
              <a:t>large or small dataset</a:t>
            </a:r>
          </a:p>
          <a:p>
            <a:pPr lvl="1"/>
            <a:r>
              <a:rPr lang="en-US" dirty="0"/>
              <a:t>complex &amp; multi-variate or simple</a:t>
            </a:r>
          </a:p>
          <a:p>
            <a:pPr lvl="1"/>
            <a:r>
              <a:rPr lang="en-US" dirty="0"/>
              <a:t>clean or containing errors</a:t>
            </a:r>
          </a:p>
          <a:p>
            <a:pPr lvl="1"/>
            <a:r>
              <a:rPr lang="en-US" dirty="0"/>
              <a:t>area or point data, both, or something else (e.g. networks)?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35B209-7D50-93D3-8A35-9CB76DFCBC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/>
              <a:t>How will your map be used?</a:t>
            </a:r>
          </a:p>
          <a:p>
            <a:pPr lvl="1"/>
            <a:r>
              <a:rPr lang="en-US" dirty="0"/>
              <a:t>publicly shared, many users</a:t>
            </a:r>
          </a:p>
          <a:p>
            <a:pPr lvl="1"/>
            <a:r>
              <a:rPr lang="en-US" dirty="0"/>
              <a:t>internal, fewer users</a:t>
            </a:r>
          </a:p>
          <a:p>
            <a:r>
              <a:rPr lang="en-US" b="1" dirty="0"/>
              <a:t>Do you have specific design requirements?</a:t>
            </a:r>
          </a:p>
          <a:p>
            <a:pPr lvl="1"/>
            <a:r>
              <a:rPr lang="en-US" dirty="0"/>
              <a:t>style guide (colors/fonts) you need to conform to</a:t>
            </a:r>
          </a:p>
          <a:p>
            <a:pPr lvl="1"/>
            <a:r>
              <a:rPr lang="en-US" dirty="0"/>
              <a:t>accessibility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561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9C641-6E33-56FA-55DA-AB64B504C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42333-264B-6107-FF92-7EFA762DE7B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How much time do you have?</a:t>
            </a:r>
          </a:p>
          <a:p>
            <a:pPr lvl="1"/>
            <a:r>
              <a:rPr lang="en-US" dirty="0"/>
              <a:t>short-term</a:t>
            </a:r>
          </a:p>
          <a:p>
            <a:pPr lvl="1"/>
            <a:r>
              <a:rPr lang="en-US" dirty="0"/>
              <a:t>long-term</a:t>
            </a:r>
          </a:p>
          <a:p>
            <a:r>
              <a:rPr lang="en-US" b="1" dirty="0"/>
              <a:t>Who is involved?</a:t>
            </a:r>
          </a:p>
          <a:p>
            <a:pPr lvl="1"/>
            <a:r>
              <a:rPr lang="en-US" dirty="0"/>
              <a:t>just you?</a:t>
            </a:r>
          </a:p>
          <a:p>
            <a:pPr lvl="1"/>
            <a:r>
              <a:rPr lang="en-US" dirty="0"/>
              <a:t>a larger team?</a:t>
            </a:r>
          </a:p>
          <a:p>
            <a:r>
              <a:rPr lang="en-US" b="1" dirty="0"/>
              <a:t>What skills do you (+ team) have?</a:t>
            </a:r>
          </a:p>
          <a:p>
            <a:pPr lvl="1"/>
            <a:r>
              <a:rPr lang="en-US" dirty="0"/>
              <a:t>Programming</a:t>
            </a:r>
          </a:p>
          <a:p>
            <a:pPr lvl="1"/>
            <a:r>
              <a:rPr lang="en-US" dirty="0"/>
              <a:t>How easily do you usually learn new software?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FF501A-65C4-D3E8-840D-D0BE2721B6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How much funding do you have?</a:t>
            </a:r>
          </a:p>
          <a:p>
            <a:pPr lvl="1"/>
            <a:r>
              <a:rPr lang="en-US" dirty="0"/>
              <a:t>none</a:t>
            </a:r>
          </a:p>
          <a:p>
            <a:pPr lvl="1"/>
            <a:r>
              <a:rPr lang="en-US" dirty="0"/>
              <a:t>a little bit – could pay for a software license</a:t>
            </a:r>
          </a:p>
          <a:p>
            <a:pPr lvl="1"/>
            <a:r>
              <a:rPr lang="en-US" dirty="0"/>
              <a:t>significant – could hire a developer to create custom maps</a:t>
            </a:r>
          </a:p>
          <a:p>
            <a:pPr lvl="1"/>
            <a:r>
              <a:rPr lang="en-US" dirty="0"/>
              <a:t>one-off or ongoing? </a:t>
            </a:r>
          </a:p>
        </p:txBody>
      </p:sp>
    </p:spTree>
    <p:extLst>
      <p:ext uri="{BB962C8B-B14F-4D97-AF65-F5344CB8AC3E}">
        <p14:creationId xmlns:p14="http://schemas.microsoft.com/office/powerpoint/2010/main" val="2461136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72FD2-62FC-2CB7-4B9F-CD893C9BE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3866"/>
            <a:ext cx="10515600" cy="1325563"/>
          </a:xfrm>
        </p:spPr>
        <p:txBody>
          <a:bodyPr/>
          <a:lstStyle/>
          <a:p>
            <a:r>
              <a:rPr lang="en-US" dirty="0"/>
              <a:t>Let’s discuss!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CD1154-7FCF-E4ED-0536-4C98B5051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25994"/>
            <a:ext cx="5157787" cy="823912"/>
          </a:xfrm>
        </p:spPr>
        <p:txBody>
          <a:bodyPr>
            <a:normAutofit/>
          </a:bodyPr>
          <a:lstStyle/>
          <a:p>
            <a:r>
              <a:rPr lang="en-US" sz="3200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C3B45-FE2A-1F9B-E05F-D29537CFA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49906"/>
            <a:ext cx="5157787" cy="3684588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What does your data look like? </a:t>
            </a:r>
          </a:p>
          <a:p>
            <a:pPr lvl="1"/>
            <a:r>
              <a:rPr lang="en-US" dirty="0"/>
              <a:t>large or small dataset</a:t>
            </a:r>
          </a:p>
          <a:p>
            <a:pPr lvl="1"/>
            <a:r>
              <a:rPr lang="en-US" dirty="0"/>
              <a:t>complex &amp; multi-variate or simple</a:t>
            </a:r>
          </a:p>
          <a:p>
            <a:pPr lvl="1"/>
            <a:r>
              <a:rPr lang="en-US" dirty="0"/>
              <a:t>clean or containing errors</a:t>
            </a:r>
          </a:p>
          <a:p>
            <a:pPr lvl="1"/>
            <a:r>
              <a:rPr lang="en-US" dirty="0"/>
              <a:t>area or point data, both, or something else (e.g. networks)?</a:t>
            </a:r>
          </a:p>
          <a:p>
            <a:r>
              <a:rPr lang="en-US" b="1" dirty="0"/>
              <a:t>How will your map be used?</a:t>
            </a:r>
          </a:p>
          <a:p>
            <a:pPr lvl="1"/>
            <a:r>
              <a:rPr lang="en-US" dirty="0"/>
              <a:t>publicly shared, many users</a:t>
            </a:r>
          </a:p>
          <a:p>
            <a:pPr lvl="1"/>
            <a:r>
              <a:rPr lang="en-US" dirty="0"/>
              <a:t>internal, fewer users</a:t>
            </a:r>
          </a:p>
          <a:p>
            <a:r>
              <a:rPr lang="en-US" b="1" dirty="0"/>
              <a:t>Do you have specific design requirements?</a:t>
            </a:r>
          </a:p>
          <a:p>
            <a:pPr lvl="1"/>
            <a:r>
              <a:rPr lang="en-US" dirty="0"/>
              <a:t>style guide (colors/fonts) you need to conform to</a:t>
            </a:r>
          </a:p>
          <a:p>
            <a:pPr lvl="1"/>
            <a:r>
              <a:rPr lang="en-US" dirty="0"/>
              <a:t>accessibility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16A1148-A07B-F31D-DA1F-FE3C268651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25994"/>
            <a:ext cx="5183188" cy="823912"/>
          </a:xfrm>
        </p:spPr>
        <p:txBody>
          <a:bodyPr>
            <a:normAutofit/>
          </a:bodyPr>
          <a:lstStyle/>
          <a:p>
            <a:r>
              <a:rPr lang="en-US" sz="3200" dirty="0"/>
              <a:t>Constraints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3A0917-EADE-61E8-509E-2339BCC1DA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49906"/>
            <a:ext cx="5183188" cy="4396468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How much time do you have?</a:t>
            </a:r>
          </a:p>
          <a:p>
            <a:pPr lvl="1"/>
            <a:r>
              <a:rPr lang="en-US" dirty="0"/>
              <a:t>short-term</a:t>
            </a:r>
          </a:p>
          <a:p>
            <a:pPr lvl="1"/>
            <a:r>
              <a:rPr lang="en-US" dirty="0"/>
              <a:t>long-term</a:t>
            </a:r>
          </a:p>
          <a:p>
            <a:r>
              <a:rPr lang="en-US" b="1" dirty="0"/>
              <a:t>Who is involved?</a:t>
            </a:r>
          </a:p>
          <a:p>
            <a:pPr lvl="1"/>
            <a:r>
              <a:rPr lang="en-US" dirty="0"/>
              <a:t>just you?</a:t>
            </a:r>
          </a:p>
          <a:p>
            <a:pPr lvl="1"/>
            <a:r>
              <a:rPr lang="en-US" dirty="0"/>
              <a:t>a larger team?</a:t>
            </a:r>
          </a:p>
          <a:p>
            <a:r>
              <a:rPr lang="en-US" b="1" dirty="0"/>
              <a:t>What skills do you (+ team) have?</a:t>
            </a:r>
          </a:p>
          <a:p>
            <a:pPr lvl="1"/>
            <a:r>
              <a:rPr lang="en-US" dirty="0"/>
              <a:t>Programming</a:t>
            </a:r>
          </a:p>
          <a:p>
            <a:pPr lvl="1"/>
            <a:r>
              <a:rPr lang="en-US" dirty="0"/>
              <a:t>How easily do you usually learn new software?</a:t>
            </a:r>
          </a:p>
          <a:p>
            <a:r>
              <a:rPr lang="en-US" b="1" dirty="0"/>
              <a:t>How much funding do you have?</a:t>
            </a:r>
          </a:p>
          <a:p>
            <a:pPr lvl="1"/>
            <a:r>
              <a:rPr lang="en-US" dirty="0"/>
              <a:t>none</a:t>
            </a:r>
          </a:p>
          <a:p>
            <a:pPr lvl="1"/>
            <a:r>
              <a:rPr lang="en-US" dirty="0"/>
              <a:t>a little bit – could pay for a software license</a:t>
            </a:r>
          </a:p>
          <a:p>
            <a:pPr lvl="1"/>
            <a:r>
              <a:rPr lang="en-US" dirty="0"/>
              <a:t>significant – could hire a developer to create custom maps</a:t>
            </a:r>
          </a:p>
          <a:p>
            <a:pPr lvl="1"/>
            <a:r>
              <a:rPr lang="en-US" dirty="0"/>
              <a:t>one-off or ongoing?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646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85EBB1E-2833-DAF8-E9A2-24AFFD5CA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Break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C32B10-FC08-DFF7-79AF-9724C4C044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62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0489ED7B15D140964AF1E4EBF23989" ma:contentTypeVersion="2" ma:contentTypeDescription="Create a new document." ma:contentTypeScope="" ma:versionID="a798f76a8c7c0ad7549d5b65b0487f2e">
  <xsd:schema xmlns:xsd="http://www.w3.org/2001/XMLSchema" xmlns:xs="http://www.w3.org/2001/XMLSchema" xmlns:p="http://schemas.microsoft.com/office/2006/metadata/properties" xmlns:ns2="5d257c4e-d958-453b-b0e5-15f0de6dfce7" targetNamespace="http://schemas.microsoft.com/office/2006/metadata/properties" ma:root="true" ma:fieldsID="e643076967470f79fc751b2821d7c767" ns2:_="">
    <xsd:import namespace="5d257c4e-d958-453b-b0e5-15f0de6dfce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257c4e-d958-453b-b0e5-15f0de6dfc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0170929-63CF-426D-951F-B184E207E29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9C8C6B8-594B-42E4-9B71-0637FB9782F6}">
  <ds:schemaRefs>
    <ds:schemaRef ds:uri="5d257c4e-d958-453b-b0e5-15f0de6dfce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104A45D-6F6A-421C-AA7B-39DFAA25A296}">
  <ds:schemaRefs>
    <ds:schemaRef ds:uri="http://schemas.microsoft.com/office/2006/metadata/properties"/>
    <ds:schemaRef ds:uri="5d257c4e-d958-453b-b0e5-15f0de6dfce7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elements/1.1/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756</Words>
  <Application>Microsoft Macintosh PowerPoint</Application>
  <PresentationFormat>Widescreen</PresentationFormat>
  <Paragraphs>118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Source Sans Pro</vt:lpstr>
      <vt:lpstr>Office Theme</vt:lpstr>
      <vt:lpstr>PowerPoint Presentation</vt:lpstr>
      <vt:lpstr>PowerPoint Presentation</vt:lpstr>
      <vt:lpstr>PowerPoint Presentation</vt:lpstr>
      <vt:lpstr>Schedule for Today</vt:lpstr>
      <vt:lpstr>Part I:  Understanding your requirements and constraints</vt:lpstr>
      <vt:lpstr>Requirements</vt:lpstr>
      <vt:lpstr>Constraints</vt:lpstr>
      <vt:lpstr>Let’s discuss!</vt:lpstr>
      <vt:lpstr>Break</vt:lpstr>
      <vt:lpstr>Part II:  Tools &amp; Examples</vt:lpstr>
      <vt:lpstr>5 No-code tools</vt:lpstr>
      <vt:lpstr>Datawrapper (free)</vt:lpstr>
      <vt:lpstr>Flourish (free)</vt:lpstr>
      <vt:lpstr>Google My Maps (free)</vt:lpstr>
      <vt:lpstr>ArcGIS Online (paid)</vt:lpstr>
      <vt:lpstr>Tableau (paid)</vt:lpstr>
      <vt:lpstr>5 JavaScript libraries</vt:lpstr>
      <vt:lpstr>Leaflet (free/open-source)</vt:lpstr>
      <vt:lpstr>MapLibre (free/open-source)</vt:lpstr>
      <vt:lpstr>MapBox (free/paid)</vt:lpstr>
      <vt:lpstr>DeckGL (free/open-source)</vt:lpstr>
      <vt:lpstr>D3 with d3-geo (free/open-source)</vt:lpstr>
      <vt:lpstr>Let’s try out some tools!</vt:lpstr>
      <vt:lpstr>Thank you!</vt:lpstr>
    </vt:vector>
  </TitlesOfParts>
  <Company>University of Edinburgh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Write your thesis</dc:title>
  <dc:creator>MICHIELIN Lucia</dc:creator>
  <cp:lastModifiedBy>Sarah Schöttler</cp:lastModifiedBy>
  <cp:revision>14</cp:revision>
  <dcterms:created xsi:type="dcterms:W3CDTF">2019-12-03T18:55:27Z</dcterms:created>
  <dcterms:modified xsi:type="dcterms:W3CDTF">2024-02-14T15:17:16Z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0x010100200489ED7B15D140964AF1E4EBF23989</vt:lpwstr>
  </property>
</Properties>
</file>

<file path=docProps/thumbnail.jpeg>
</file>